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3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36841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68864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207993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62493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31383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73088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166706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352301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390578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72786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5BCC6-1A20-458C-8FFF-C398A104E04D}" type="datetimeFigureOut">
              <a:rPr lang="en-GB" smtClean="0"/>
              <a:pPr/>
              <a:t>13/04/2015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1CE00-0D97-4149-B4F6-7AE2BA43A914}" type="slidenum">
              <a:rPr lang="en-GB" smtClean="0"/>
              <a:pPr/>
              <a:t>‹#›</a:t>
            </a:fld>
            <a:endParaRPr lang="en-GB"/>
          </a:p>
        </p:txBody>
      </p:sp>
    </p:spTree>
    <p:extLst>
      <p:ext uri="{BB962C8B-B14F-4D97-AF65-F5344CB8AC3E}">
        <p14:creationId xmlns:p14="http://schemas.microsoft.com/office/powerpoint/2010/main" val="138002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5BCC6-1A20-458C-8FFF-C398A104E04D}" type="datetimeFigureOut">
              <a:rPr lang="en-GB" smtClean="0"/>
              <a:pPr/>
              <a:t>13/04/2015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1CE00-0D97-4149-B4F6-7AE2BA43A914}" type="slidenum">
              <a:rPr lang="en-GB" smtClean="0"/>
              <a:pPr/>
              <a:t>‹#›</a:t>
            </a:fld>
            <a:endParaRPr lang="en-GB"/>
          </a:p>
        </p:txBody>
      </p:sp>
    </p:spTree>
    <p:extLst>
      <p:ext uri="{BB962C8B-B14F-4D97-AF65-F5344CB8AC3E}">
        <p14:creationId xmlns:p14="http://schemas.microsoft.com/office/powerpoint/2010/main" val="3805341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Reinforcing Technical Vocabulary</a:t>
            </a:r>
            <a:endParaRPr lang="en-GB" dirty="0"/>
          </a:p>
        </p:txBody>
      </p:sp>
      <p:sp>
        <p:nvSpPr>
          <p:cNvPr id="3" name="Subtitle 2"/>
          <p:cNvSpPr>
            <a:spLocks noGrp="1"/>
          </p:cNvSpPr>
          <p:nvPr>
            <p:ph type="subTitle" idx="1"/>
          </p:nvPr>
        </p:nvSpPr>
        <p:spPr/>
        <p:txBody>
          <a:bodyPr/>
          <a:lstStyle/>
          <a:p>
            <a:r>
              <a:rPr lang="en-GB" dirty="0" smtClean="0"/>
              <a:t>A card game to teach/reinforce technical vocabulary without using a dictionary or google translate</a:t>
            </a:r>
            <a:endParaRPr lang="en-GB" dirty="0"/>
          </a:p>
        </p:txBody>
      </p:sp>
    </p:spTree>
    <p:extLst>
      <p:ext uri="{BB962C8B-B14F-4D97-AF65-F5344CB8AC3E}">
        <p14:creationId xmlns:p14="http://schemas.microsoft.com/office/powerpoint/2010/main" val="118797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5154"/>
            <a:ext cx="7886700" cy="4262717"/>
          </a:xfrm>
        </p:spPr>
        <p:txBody>
          <a:bodyPr>
            <a:normAutofit fontScale="55000" lnSpcReduction="20000"/>
          </a:bodyPr>
          <a:lstStyle/>
          <a:p>
            <a:pPr marL="0" indent="0">
              <a:lnSpc>
                <a:spcPct val="120000"/>
              </a:lnSpc>
              <a:spcBef>
                <a:spcPts val="0"/>
              </a:spcBef>
              <a:buNone/>
            </a:pPr>
            <a:r>
              <a:rPr lang="en-GB" sz="4400" u="sng" dirty="0"/>
              <a:t>Stage 1</a:t>
            </a:r>
            <a:endParaRPr lang="en-GB" sz="4400" dirty="0"/>
          </a:p>
          <a:p>
            <a:pPr marL="0" indent="0">
              <a:lnSpc>
                <a:spcPct val="120000"/>
              </a:lnSpc>
              <a:spcBef>
                <a:spcPts val="0"/>
              </a:spcBef>
              <a:buNone/>
            </a:pPr>
            <a:r>
              <a:rPr lang="en-GB" sz="4400" dirty="0"/>
              <a:t>You will be given a </a:t>
            </a:r>
            <a:r>
              <a:rPr lang="en-GB" sz="4400" dirty="0" smtClean="0"/>
              <a:t>colour-coded </a:t>
            </a:r>
            <a:r>
              <a:rPr lang="en-GB" sz="4400" dirty="0"/>
              <a:t>card with a definition of a </a:t>
            </a:r>
            <a:r>
              <a:rPr lang="en-GB" sz="4400" dirty="0" smtClean="0"/>
              <a:t>word </a:t>
            </a:r>
            <a:r>
              <a:rPr lang="en-GB" sz="4400" dirty="0"/>
              <a:t>on it. Read your definition carefully. Find someone who has the same colour card as you and then explain </a:t>
            </a:r>
            <a:r>
              <a:rPr lang="en-GB" sz="4400" dirty="0" smtClean="0"/>
              <a:t>to them the </a:t>
            </a:r>
            <a:r>
              <a:rPr lang="en-GB" sz="4400" dirty="0"/>
              <a:t>word described on your card. You can use your own words and prompt your partner as much as you want </a:t>
            </a:r>
            <a:r>
              <a:rPr lang="en-GB" sz="4400" dirty="0" smtClean="0"/>
              <a:t>to, but </a:t>
            </a:r>
          </a:p>
          <a:p>
            <a:pPr marL="0" indent="0" algn="ctr">
              <a:lnSpc>
                <a:spcPct val="120000"/>
              </a:lnSpc>
              <a:spcBef>
                <a:spcPts val="0"/>
              </a:spcBef>
              <a:buNone/>
            </a:pPr>
            <a:r>
              <a:rPr lang="en-GB" sz="4400" dirty="0" smtClean="0"/>
              <a:t>YOU MUST NOT SAY </a:t>
            </a:r>
            <a:r>
              <a:rPr lang="en-GB" sz="4400" dirty="0"/>
              <a:t>THE </a:t>
            </a:r>
            <a:r>
              <a:rPr lang="en-GB" sz="4400" dirty="0" smtClean="0"/>
              <a:t>WORD</a:t>
            </a:r>
            <a:r>
              <a:rPr lang="en-GB" sz="4400" dirty="0"/>
              <a:t>.</a:t>
            </a:r>
            <a:endParaRPr lang="en-GB" sz="4400" dirty="0" smtClean="0"/>
          </a:p>
          <a:p>
            <a:pPr marL="0" indent="0">
              <a:lnSpc>
                <a:spcPct val="120000"/>
              </a:lnSpc>
              <a:spcBef>
                <a:spcPts val="0"/>
              </a:spcBef>
              <a:buNone/>
            </a:pPr>
            <a:endParaRPr lang="en-GB" sz="4400" dirty="0" smtClean="0"/>
          </a:p>
          <a:p>
            <a:pPr marL="0" indent="0">
              <a:lnSpc>
                <a:spcPct val="120000"/>
              </a:lnSpc>
              <a:spcBef>
                <a:spcPts val="0"/>
              </a:spcBef>
              <a:buNone/>
            </a:pPr>
            <a:r>
              <a:rPr lang="en-GB" sz="4400" dirty="0" smtClean="0"/>
              <a:t>When </a:t>
            </a:r>
            <a:r>
              <a:rPr lang="en-GB" sz="4400" dirty="0"/>
              <a:t>they have guessed correctly, it is your turn to guess the word on their card. </a:t>
            </a:r>
          </a:p>
          <a:p>
            <a:pPr marL="0" indent="0">
              <a:buNone/>
            </a:pPr>
            <a:r>
              <a:rPr lang="en-GB" sz="4400" dirty="0"/>
              <a:t> </a:t>
            </a:r>
          </a:p>
          <a:p>
            <a:pPr marL="0" indent="0">
              <a:buNone/>
            </a:pPr>
            <a:endParaRPr lang="en-GB" dirty="0"/>
          </a:p>
          <a:p>
            <a:pPr marL="0" indent="0">
              <a:buNone/>
            </a:pPr>
            <a:endParaRPr lang="en-GB" dirty="0"/>
          </a:p>
        </p:txBody>
      </p:sp>
      <p:sp>
        <p:nvSpPr>
          <p:cNvPr id="4" name="Rectangle 3"/>
          <p:cNvSpPr/>
          <p:nvPr/>
        </p:nvSpPr>
        <p:spPr>
          <a:xfrm>
            <a:off x="628650" y="4032374"/>
            <a:ext cx="7886700" cy="2677656"/>
          </a:xfrm>
          <a:prstGeom prst="rect">
            <a:avLst/>
          </a:prstGeom>
        </p:spPr>
        <p:txBody>
          <a:bodyPr wrap="square">
            <a:spAutoFit/>
          </a:bodyPr>
          <a:lstStyle/>
          <a:p>
            <a:r>
              <a:rPr lang="en-GB" sz="2400" u="sng" dirty="0" smtClean="0"/>
              <a:t>Stage 2</a:t>
            </a:r>
            <a:r>
              <a:rPr lang="en-GB" sz="2400" dirty="0" smtClean="0"/>
              <a:t>. </a:t>
            </a:r>
          </a:p>
          <a:p>
            <a:r>
              <a:rPr lang="en-GB" sz="2400" dirty="0" smtClean="0"/>
              <a:t>You and your partner must find another pair with the same colour card as you. You must now describe your partner’s word to that pair. When they have guessed correctly, let your partner explain </a:t>
            </a:r>
            <a:r>
              <a:rPr lang="en-GB" sz="2400" b="1" dirty="0" smtClean="0"/>
              <a:t>your</a:t>
            </a:r>
            <a:r>
              <a:rPr lang="en-GB" sz="2400" dirty="0" smtClean="0"/>
              <a:t> word to the pair and let them work out what it is. Now let the pair </a:t>
            </a:r>
            <a:r>
              <a:rPr lang="en-GB" sz="2400" dirty="0" smtClean="0"/>
              <a:t>explain each other’s definitions, </a:t>
            </a:r>
            <a:r>
              <a:rPr lang="en-GB" sz="2400" dirty="0" smtClean="0"/>
              <a:t>while you and your partner guess.</a:t>
            </a:r>
            <a:endParaRPr lang="en-GB" sz="2400" dirty="0"/>
          </a:p>
        </p:txBody>
      </p:sp>
    </p:spTree>
    <p:extLst>
      <p:ext uri="{BB962C8B-B14F-4D97-AF65-F5344CB8AC3E}">
        <p14:creationId xmlns:p14="http://schemas.microsoft.com/office/powerpoint/2010/main" val="54385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26141"/>
            <a:ext cx="7886700" cy="5002306"/>
          </a:xfrm>
        </p:spPr>
        <p:txBody>
          <a:bodyPr>
            <a:normAutofit fontScale="92500" lnSpcReduction="10000"/>
          </a:bodyPr>
          <a:lstStyle/>
          <a:p>
            <a:pPr marL="0" indent="0">
              <a:lnSpc>
                <a:spcPct val="120000"/>
              </a:lnSpc>
              <a:spcBef>
                <a:spcPts val="0"/>
              </a:spcBef>
              <a:buNone/>
            </a:pPr>
            <a:r>
              <a:rPr lang="en-GB" u="sng" dirty="0"/>
              <a:t>Stage </a:t>
            </a:r>
            <a:r>
              <a:rPr lang="en-GB" u="sng" dirty="0" smtClean="0"/>
              <a:t>3</a:t>
            </a:r>
            <a:endParaRPr lang="en-GB" dirty="0"/>
          </a:p>
          <a:p>
            <a:pPr marL="0" indent="0">
              <a:lnSpc>
                <a:spcPct val="120000"/>
              </a:lnSpc>
              <a:spcBef>
                <a:spcPts val="0"/>
              </a:spcBef>
              <a:buNone/>
            </a:pPr>
            <a:r>
              <a:rPr lang="en-GB" dirty="0" smtClean="0"/>
              <a:t>How did you get on?</a:t>
            </a:r>
          </a:p>
          <a:p>
            <a:pPr>
              <a:lnSpc>
                <a:spcPct val="120000"/>
              </a:lnSpc>
              <a:spcBef>
                <a:spcPts val="0"/>
              </a:spcBef>
            </a:pPr>
            <a:r>
              <a:rPr lang="en-GB" dirty="0" smtClean="0"/>
              <a:t>How quickly did you get your partner’s word?</a:t>
            </a:r>
          </a:p>
          <a:p>
            <a:pPr>
              <a:lnSpc>
                <a:spcPct val="120000"/>
              </a:lnSpc>
              <a:spcBef>
                <a:spcPts val="0"/>
              </a:spcBef>
            </a:pPr>
            <a:r>
              <a:rPr lang="en-GB" dirty="0" smtClean="0"/>
              <a:t>What helped you?</a:t>
            </a:r>
          </a:p>
          <a:p>
            <a:pPr marL="0" indent="0">
              <a:lnSpc>
                <a:spcPct val="120000"/>
              </a:lnSpc>
              <a:spcBef>
                <a:spcPts val="0"/>
              </a:spcBef>
              <a:buNone/>
            </a:pPr>
            <a:endParaRPr lang="en-GB" dirty="0"/>
          </a:p>
          <a:p>
            <a:pPr>
              <a:lnSpc>
                <a:spcPct val="120000"/>
              </a:lnSpc>
              <a:spcBef>
                <a:spcPts val="0"/>
              </a:spcBef>
            </a:pPr>
            <a:r>
              <a:rPr lang="en-GB" dirty="0" smtClean="0"/>
              <a:t>These </a:t>
            </a:r>
            <a:r>
              <a:rPr lang="en-GB" dirty="0" smtClean="0"/>
              <a:t>are skills and behaviours that can improve your communication in English.</a:t>
            </a:r>
          </a:p>
          <a:p>
            <a:pPr>
              <a:lnSpc>
                <a:spcPct val="120000"/>
              </a:lnSpc>
              <a:spcBef>
                <a:spcPts val="0"/>
              </a:spcBef>
            </a:pPr>
            <a:r>
              <a:rPr lang="en-GB" dirty="0" smtClean="0"/>
              <a:t>Were </a:t>
            </a:r>
            <a:r>
              <a:rPr lang="en-GB" dirty="0" smtClean="0"/>
              <a:t>you successful in explaining your partner’s word to the other pair? </a:t>
            </a:r>
          </a:p>
          <a:p>
            <a:pPr>
              <a:lnSpc>
                <a:spcPct val="120000"/>
              </a:lnSpc>
              <a:spcBef>
                <a:spcPts val="0"/>
              </a:spcBef>
            </a:pPr>
            <a:r>
              <a:rPr lang="en-GB" dirty="0" smtClean="0"/>
              <a:t>How </a:t>
            </a:r>
            <a:r>
              <a:rPr lang="en-GB" dirty="0" smtClean="0"/>
              <a:t>did this compare </a:t>
            </a:r>
            <a:r>
              <a:rPr lang="en-GB" dirty="0" smtClean="0"/>
              <a:t>with explaining your original word to you partner?</a:t>
            </a:r>
            <a:endParaRPr lang="en-GB" dirty="0"/>
          </a:p>
        </p:txBody>
      </p:sp>
      <p:sp>
        <p:nvSpPr>
          <p:cNvPr id="5" name="Rectangle 4"/>
          <p:cNvSpPr/>
          <p:nvPr/>
        </p:nvSpPr>
        <p:spPr>
          <a:xfrm rot="19914046">
            <a:off x="209524" y="3245377"/>
            <a:ext cx="2819939" cy="461665"/>
          </a:xfrm>
          <a:prstGeom prst="rect">
            <a:avLst/>
          </a:prstGeom>
        </p:spPr>
        <p:txBody>
          <a:bodyPr wrap="none">
            <a:spAutoFit/>
          </a:bodyPr>
          <a:lstStyle/>
          <a:p>
            <a:pPr>
              <a:spcAft>
                <a:spcPts val="0"/>
              </a:spcAft>
            </a:pPr>
            <a:r>
              <a:rPr lang="en-GB" sz="2400" dirty="0" smtClean="0">
                <a:solidFill>
                  <a:srgbClr val="FF0000"/>
                </a:solidFill>
                <a:effectLst/>
                <a:latin typeface="Tahoma" panose="020B0604030504040204" pitchFamily="34" charset="0"/>
                <a:ea typeface="Calibri" panose="020F0502020204030204" pitchFamily="34" charset="0"/>
              </a:rPr>
              <a:t>good listening skills</a:t>
            </a:r>
            <a:endParaRPr lang="en-GB" sz="1400" dirty="0">
              <a:effectLst/>
              <a:latin typeface="Tahoma" panose="020B0604030504040204" pitchFamily="34" charset="0"/>
              <a:ea typeface="Calibri" panose="020F0502020204030204" pitchFamily="34" charset="0"/>
            </a:endParaRPr>
          </a:p>
        </p:txBody>
      </p:sp>
      <p:sp>
        <p:nvSpPr>
          <p:cNvPr id="6" name="Rectangle 5"/>
          <p:cNvSpPr/>
          <p:nvPr/>
        </p:nvSpPr>
        <p:spPr>
          <a:xfrm rot="19954132">
            <a:off x="2383882" y="3094954"/>
            <a:ext cx="1472583" cy="461665"/>
          </a:xfrm>
          <a:prstGeom prst="rect">
            <a:avLst/>
          </a:prstGeom>
        </p:spPr>
        <p:txBody>
          <a:bodyPr wrap="none">
            <a:spAutoFit/>
          </a:bodyPr>
          <a:lstStyle/>
          <a:p>
            <a:pPr>
              <a:spcAft>
                <a:spcPts val="0"/>
              </a:spcAft>
            </a:pPr>
            <a:r>
              <a:rPr lang="en-GB" sz="2400" dirty="0" smtClean="0">
                <a:solidFill>
                  <a:srgbClr val="0070C0"/>
                </a:solidFill>
                <a:effectLst/>
                <a:latin typeface="Tahoma" panose="020B0604030504040204" pitchFamily="34" charset="0"/>
                <a:ea typeface="Calibri" panose="020F0502020204030204" pitchFamily="34" charset="0"/>
              </a:rPr>
              <a:t>repetition</a:t>
            </a:r>
            <a:endParaRPr lang="en-GB" sz="1400" dirty="0">
              <a:effectLst/>
              <a:latin typeface="Tahoma" panose="020B0604030504040204" pitchFamily="34" charset="0"/>
              <a:ea typeface="Calibri" panose="020F0502020204030204" pitchFamily="34" charset="0"/>
            </a:endParaRPr>
          </a:p>
        </p:txBody>
      </p:sp>
      <p:sp>
        <p:nvSpPr>
          <p:cNvPr id="7" name="Rectangle 6"/>
          <p:cNvSpPr/>
          <p:nvPr/>
        </p:nvSpPr>
        <p:spPr>
          <a:xfrm rot="19744957">
            <a:off x="2349268" y="3423561"/>
            <a:ext cx="3273653" cy="461665"/>
          </a:xfrm>
          <a:prstGeom prst="rect">
            <a:avLst/>
          </a:prstGeom>
        </p:spPr>
        <p:txBody>
          <a:bodyPr wrap="none">
            <a:spAutoFit/>
          </a:bodyPr>
          <a:lstStyle/>
          <a:p>
            <a:pPr>
              <a:spcAft>
                <a:spcPts val="0"/>
              </a:spcAft>
            </a:pPr>
            <a:r>
              <a:rPr lang="en-GB" sz="2400" dirty="0" smtClean="0">
                <a:solidFill>
                  <a:srgbClr val="7030A0"/>
                </a:solidFill>
                <a:effectLst/>
                <a:latin typeface="Tahoma" panose="020B0604030504040204" pitchFamily="34" charset="0"/>
                <a:ea typeface="Calibri" panose="020F0502020204030204" pitchFamily="34" charset="0"/>
              </a:rPr>
              <a:t>confidence in speaking</a:t>
            </a:r>
            <a:endParaRPr lang="en-GB" sz="1400" dirty="0">
              <a:effectLst/>
              <a:latin typeface="Tahoma" panose="020B0604030504040204" pitchFamily="34" charset="0"/>
              <a:ea typeface="Calibri" panose="020F0502020204030204" pitchFamily="34" charset="0"/>
            </a:endParaRPr>
          </a:p>
        </p:txBody>
      </p:sp>
      <p:sp>
        <p:nvSpPr>
          <p:cNvPr id="8" name="Rectangle 7"/>
          <p:cNvSpPr/>
          <p:nvPr/>
        </p:nvSpPr>
        <p:spPr>
          <a:xfrm rot="19742061">
            <a:off x="4030182" y="3469376"/>
            <a:ext cx="2775247" cy="461665"/>
          </a:xfrm>
          <a:prstGeom prst="rect">
            <a:avLst/>
          </a:prstGeom>
        </p:spPr>
        <p:txBody>
          <a:bodyPr wrap="none">
            <a:spAutoFit/>
          </a:bodyPr>
          <a:lstStyle/>
          <a:p>
            <a:pPr>
              <a:spcAft>
                <a:spcPts val="0"/>
              </a:spcAft>
            </a:pPr>
            <a:r>
              <a:rPr lang="en-GB" sz="2400" dirty="0" smtClean="0">
                <a:solidFill>
                  <a:srgbClr val="843C0C"/>
                </a:solidFill>
                <a:latin typeface="Tahoma" panose="020B0604030504040204" pitchFamily="34" charset="0"/>
                <a:ea typeface="Calibri" panose="020F0502020204030204" pitchFamily="34" charset="0"/>
              </a:rPr>
              <a:t>clear</a:t>
            </a:r>
            <a:r>
              <a:rPr lang="en-GB" sz="2400" dirty="0" smtClean="0">
                <a:solidFill>
                  <a:srgbClr val="843C0C"/>
                </a:solidFill>
                <a:effectLst/>
                <a:latin typeface="Tahoma" panose="020B0604030504040204" pitchFamily="34" charset="0"/>
                <a:ea typeface="Calibri" panose="020F0502020204030204" pitchFamily="34" charset="0"/>
              </a:rPr>
              <a:t> pronunciation</a:t>
            </a:r>
            <a:endParaRPr lang="en-GB" sz="1400" dirty="0">
              <a:effectLst/>
              <a:latin typeface="Tahoma" panose="020B0604030504040204" pitchFamily="34" charset="0"/>
              <a:ea typeface="Calibri" panose="020F0502020204030204" pitchFamily="34" charset="0"/>
            </a:endParaRPr>
          </a:p>
        </p:txBody>
      </p:sp>
      <p:sp>
        <p:nvSpPr>
          <p:cNvPr id="9" name="Rectangle 8"/>
          <p:cNvSpPr/>
          <p:nvPr/>
        </p:nvSpPr>
        <p:spPr>
          <a:xfrm rot="19792884">
            <a:off x="3979003" y="3717276"/>
            <a:ext cx="4740529" cy="461665"/>
          </a:xfrm>
          <a:prstGeom prst="rect">
            <a:avLst/>
          </a:prstGeom>
        </p:spPr>
        <p:txBody>
          <a:bodyPr wrap="none">
            <a:spAutoFit/>
          </a:bodyPr>
          <a:lstStyle/>
          <a:p>
            <a:pPr>
              <a:spcAft>
                <a:spcPts val="0"/>
              </a:spcAft>
            </a:pPr>
            <a:r>
              <a:rPr lang="en-GB" sz="2400" dirty="0" smtClean="0">
                <a:solidFill>
                  <a:srgbClr val="00B050"/>
                </a:solidFill>
                <a:effectLst/>
                <a:latin typeface="Tahoma" panose="020B0604030504040204" pitchFamily="34" charset="0"/>
                <a:ea typeface="Calibri" panose="020F0502020204030204" pitchFamily="34" charset="0"/>
              </a:rPr>
              <a:t>body language, gestures or mime</a:t>
            </a:r>
            <a:endParaRPr lang="en-GB" sz="1400" dirty="0">
              <a:effectLst/>
              <a:latin typeface="Tahoma" panose="020B0604030504040204" pitchFamily="34" charset="0"/>
              <a:ea typeface="Calibri" panose="020F0502020204030204" pitchFamily="34" charset="0"/>
            </a:endParaRPr>
          </a:p>
        </p:txBody>
      </p:sp>
      <p:sp>
        <p:nvSpPr>
          <p:cNvPr id="10" name="Rectangle 9"/>
          <p:cNvSpPr/>
          <p:nvPr/>
        </p:nvSpPr>
        <p:spPr>
          <a:xfrm rot="19683546">
            <a:off x="5192700" y="4262163"/>
            <a:ext cx="4142801" cy="461665"/>
          </a:xfrm>
          <a:prstGeom prst="rect">
            <a:avLst/>
          </a:prstGeom>
        </p:spPr>
        <p:txBody>
          <a:bodyPr wrap="none">
            <a:spAutoFit/>
          </a:bodyPr>
          <a:lstStyle/>
          <a:p>
            <a:pPr>
              <a:spcAft>
                <a:spcPts val="0"/>
              </a:spcAft>
            </a:pPr>
            <a:r>
              <a:rPr lang="en-GB" sz="2400" dirty="0" smtClean="0">
                <a:solidFill>
                  <a:srgbClr val="002060"/>
                </a:solidFill>
                <a:effectLst/>
                <a:latin typeface="Tahoma" panose="020B0604030504040204" pitchFamily="34" charset="0"/>
                <a:ea typeface="Calibri" panose="020F0502020204030204" pitchFamily="34" charset="0"/>
              </a:rPr>
              <a:t>re-phrasing in my own words</a:t>
            </a:r>
            <a:endParaRPr lang="en-GB" sz="1400" dirty="0">
              <a:effectLst/>
              <a:latin typeface="Tahoma" panose="020B0604030504040204" pitchFamily="34" charset="0"/>
              <a:ea typeface="Calibri" panose="020F0502020204030204" pitchFamily="34" charset="0"/>
            </a:endParaRPr>
          </a:p>
        </p:txBody>
      </p:sp>
    </p:spTree>
    <p:extLst>
      <p:ext uri="{BB962C8B-B14F-4D97-AF65-F5344CB8AC3E}">
        <p14:creationId xmlns:p14="http://schemas.microsoft.com/office/powerpoint/2010/main" val="412367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style.rotation</p:attrName>
                                        </p:attrNameLst>
                                      </p:cBhvr>
                                      <p:tavLst>
                                        <p:tav tm="0">
                                          <p:val>
                                            <p:fltVal val="720"/>
                                          </p:val>
                                        </p:tav>
                                        <p:tav tm="100000">
                                          <p:val>
                                            <p:fltVal val="0"/>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anim calcmode="lin" valueType="num">
                                      <p:cBhvr>
                                        <p:cTn id="18"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anim calcmode="lin" valueType="num">
                                      <p:cBhvr>
                                        <p:cTn id="24" dur="2000" fill="hold"/>
                                        <p:tgtEl>
                                          <p:spTgt spid="7"/>
                                        </p:tgtEl>
                                        <p:attrNameLst>
                                          <p:attrName>style.rotation</p:attrName>
                                        </p:attrNameLst>
                                      </p:cBhvr>
                                      <p:tavLst>
                                        <p:tav tm="0">
                                          <p:val>
                                            <p:fltVal val="720"/>
                                          </p:val>
                                        </p:tav>
                                        <p:tav tm="100000">
                                          <p:val>
                                            <p:fltVal val="0"/>
                                          </p:val>
                                        </p:tav>
                                      </p:tavLst>
                                    </p:anim>
                                    <p:anim calcmode="lin" valueType="num">
                                      <p:cBhvr>
                                        <p:cTn id="25" dur="2000" fill="hold"/>
                                        <p:tgtEl>
                                          <p:spTgt spid="7"/>
                                        </p:tgtEl>
                                        <p:attrNameLst>
                                          <p:attrName>ppt_h</p:attrName>
                                        </p:attrNameLst>
                                      </p:cBhvr>
                                      <p:tavLst>
                                        <p:tav tm="0">
                                          <p:val>
                                            <p:fltVal val="0"/>
                                          </p:val>
                                        </p:tav>
                                        <p:tav tm="100000">
                                          <p:val>
                                            <p:strVal val="#ppt_h"/>
                                          </p:val>
                                        </p:tav>
                                      </p:tavLst>
                                    </p:anim>
                                    <p:anim calcmode="lin" valueType="num">
                                      <p:cBhvr>
                                        <p:cTn id="26"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style.rotation</p:attrName>
                                        </p:attrNameLst>
                                      </p:cBhvr>
                                      <p:tavLst>
                                        <p:tav tm="0">
                                          <p:val>
                                            <p:fltVal val="720"/>
                                          </p:val>
                                        </p:tav>
                                        <p:tav tm="100000">
                                          <p:val>
                                            <p:fltVal val="0"/>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2000"/>
                                        <p:tgtEl>
                                          <p:spTgt spid="9"/>
                                        </p:tgtEl>
                                      </p:cBhvr>
                                    </p:animEffect>
                                    <p:anim calcmode="lin" valueType="num">
                                      <p:cBhvr>
                                        <p:cTn id="40" dur="2000" fill="hold"/>
                                        <p:tgtEl>
                                          <p:spTgt spid="9"/>
                                        </p:tgtEl>
                                        <p:attrNameLst>
                                          <p:attrName>style.rotation</p:attrName>
                                        </p:attrNameLst>
                                      </p:cBhvr>
                                      <p:tavLst>
                                        <p:tav tm="0">
                                          <p:val>
                                            <p:fltVal val="720"/>
                                          </p:val>
                                        </p:tav>
                                        <p:tav tm="100000">
                                          <p:val>
                                            <p:fltVal val="0"/>
                                          </p:val>
                                        </p:tav>
                                      </p:tavLst>
                                    </p:anim>
                                    <p:anim calcmode="lin" valueType="num">
                                      <p:cBhvr>
                                        <p:cTn id="41" dur="2000" fill="hold"/>
                                        <p:tgtEl>
                                          <p:spTgt spid="9"/>
                                        </p:tgtEl>
                                        <p:attrNameLst>
                                          <p:attrName>ppt_h</p:attrName>
                                        </p:attrNameLst>
                                      </p:cBhvr>
                                      <p:tavLst>
                                        <p:tav tm="0">
                                          <p:val>
                                            <p:fltVal val="0"/>
                                          </p:val>
                                        </p:tav>
                                        <p:tav tm="100000">
                                          <p:val>
                                            <p:strVal val="#ppt_h"/>
                                          </p:val>
                                        </p:tav>
                                      </p:tavLst>
                                    </p:anim>
                                    <p:anim calcmode="lin" valueType="num">
                                      <p:cBhvr>
                                        <p:cTn id="42"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anim calcmode="lin" valueType="num">
                                      <p:cBhvr>
                                        <p:cTn id="48" dur="2000" fill="hold"/>
                                        <p:tgtEl>
                                          <p:spTgt spid="10"/>
                                        </p:tgtEl>
                                        <p:attrNameLst>
                                          <p:attrName>style.rotation</p:attrName>
                                        </p:attrNameLst>
                                      </p:cBhvr>
                                      <p:tavLst>
                                        <p:tav tm="0">
                                          <p:val>
                                            <p:fltVal val="720"/>
                                          </p:val>
                                        </p:tav>
                                        <p:tav tm="100000">
                                          <p:val>
                                            <p:fltVal val="0"/>
                                          </p:val>
                                        </p:tav>
                                      </p:tavLst>
                                    </p:anim>
                                    <p:anim calcmode="lin" valueType="num">
                                      <p:cBhvr>
                                        <p:cTn id="49" dur="2000" fill="hold"/>
                                        <p:tgtEl>
                                          <p:spTgt spid="10"/>
                                        </p:tgtEl>
                                        <p:attrNameLst>
                                          <p:attrName>ppt_h</p:attrName>
                                        </p:attrNameLst>
                                      </p:cBhvr>
                                      <p:tavLst>
                                        <p:tav tm="0">
                                          <p:val>
                                            <p:fltVal val="0"/>
                                          </p:val>
                                        </p:tav>
                                        <p:tav tm="100000">
                                          <p:val>
                                            <p:strVal val="#ppt_h"/>
                                          </p:val>
                                        </p:tav>
                                      </p:tavLst>
                                    </p:anim>
                                    <p:anim calcmode="lin" valueType="num">
                                      <p:cBhvr>
                                        <p:cTn id="50"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2000"/>
                                        <p:tgtEl>
                                          <p:spTgt spid="5"/>
                                        </p:tgtEl>
                                      </p:cBhvr>
                                    </p:animEffect>
                                    <p:set>
                                      <p:cBhvr>
                                        <p:cTn id="55" dur="1" fill="hold">
                                          <p:stCondLst>
                                            <p:cond delay="1999"/>
                                          </p:stCondLst>
                                        </p:cTn>
                                        <p:tgtEl>
                                          <p:spTgt spid="5"/>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2000"/>
                                        <p:tgtEl>
                                          <p:spTgt spid="6"/>
                                        </p:tgtEl>
                                      </p:cBhvr>
                                    </p:animEffect>
                                    <p:set>
                                      <p:cBhvr>
                                        <p:cTn id="58" dur="1" fill="hold">
                                          <p:stCondLst>
                                            <p:cond delay="1999"/>
                                          </p:stCondLst>
                                        </p:cTn>
                                        <p:tgtEl>
                                          <p:spTgt spid="6"/>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2000"/>
                                        <p:tgtEl>
                                          <p:spTgt spid="7"/>
                                        </p:tgtEl>
                                      </p:cBhvr>
                                    </p:animEffect>
                                    <p:set>
                                      <p:cBhvr>
                                        <p:cTn id="61" dur="1" fill="hold">
                                          <p:stCondLst>
                                            <p:cond delay="1999"/>
                                          </p:stCondLst>
                                        </p:cTn>
                                        <p:tgtEl>
                                          <p:spTgt spid="7"/>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2000"/>
                                        <p:tgtEl>
                                          <p:spTgt spid="8"/>
                                        </p:tgtEl>
                                      </p:cBhvr>
                                    </p:animEffect>
                                    <p:set>
                                      <p:cBhvr>
                                        <p:cTn id="64" dur="1" fill="hold">
                                          <p:stCondLst>
                                            <p:cond delay="1999"/>
                                          </p:stCondLst>
                                        </p:cTn>
                                        <p:tgtEl>
                                          <p:spTgt spid="8"/>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2000"/>
                                        <p:tgtEl>
                                          <p:spTgt spid="9"/>
                                        </p:tgtEl>
                                      </p:cBhvr>
                                    </p:animEffect>
                                    <p:set>
                                      <p:cBhvr>
                                        <p:cTn id="67" dur="1" fill="hold">
                                          <p:stCondLst>
                                            <p:cond delay="1999"/>
                                          </p:stCondLst>
                                        </p:cTn>
                                        <p:tgtEl>
                                          <p:spTgt spid="9"/>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2000"/>
                                        <p:tgtEl>
                                          <p:spTgt spid="10"/>
                                        </p:tgtEl>
                                      </p:cBhvr>
                                    </p:animEffect>
                                    <p:set>
                                      <p:cBhvr>
                                        <p:cTn id="70" dur="1" fill="hold">
                                          <p:stCondLst>
                                            <p:cond delay="1999"/>
                                          </p:stCondLst>
                                        </p:cTn>
                                        <p:tgtEl>
                                          <p:spTgt spid="10"/>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 calcmode="lin" valueType="num">
                                      <p:cBhvr additive="base">
                                        <p:cTn id="7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
                                            <p:txEl>
                                              <p:pRg st="6" end="6"/>
                                            </p:txEl>
                                          </p:spTgt>
                                        </p:tgtEl>
                                        <p:attrNameLst>
                                          <p:attrName>style.visibility</p:attrName>
                                        </p:attrNameLst>
                                      </p:cBhvr>
                                      <p:to>
                                        <p:strVal val="visible"/>
                                      </p:to>
                                    </p:set>
                                    <p:anim calcmode="lin" valueType="num">
                                      <p:cBhvr additive="base">
                                        <p:cTn id="8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 calcmode="lin" valueType="num">
                                      <p:cBhvr additive="base">
                                        <p:cTn id="8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P spid="9" grpId="0"/>
      <p:bldP spid="9" grpId="1"/>
      <p:bldP spid="10" grpId="0"/>
      <p:bldP spid="10"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255</Words>
  <Application>Microsoft Office PowerPoint</Application>
  <PresentationFormat>On-screen Show (4:3)</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Reinforcing Technical Vocabulary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Reinforcing Technical Vocabulary</dc:title>
  <dc:creator>Chiaka Amadi</dc:creator>
  <cp:lastModifiedBy>Chiaka Amadi</cp:lastModifiedBy>
  <cp:revision>9</cp:revision>
  <dcterms:created xsi:type="dcterms:W3CDTF">2014-11-28T11:38:23Z</dcterms:created>
  <dcterms:modified xsi:type="dcterms:W3CDTF">2015-04-13T21:20:42Z</dcterms:modified>
</cp:coreProperties>
</file>